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43891200" cy="329184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no,Melissa M" initials="MM" lastIdx="1" clrIdx="0">
    <p:extLst>
      <p:ext uri="{19B8F6BF-5375-455C-9EA6-DF929625EA0E}">
        <p15:presenceInfo xmlns:p15="http://schemas.microsoft.com/office/powerpoint/2012/main" userId="Moreno,Melissa M" providerId="None"/>
      </p:ext>
    </p:extLst>
  </p:cmAuthor>
  <p:cmAuthor id="2" name="Windows User" initials="WU" lastIdx="6"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p:cViewPr>
        <p:scale>
          <a:sx n="21" d="100"/>
          <a:sy n="21" d="100"/>
        </p:scale>
        <p:origin x="105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0186820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516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9/10/2019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60825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9178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8225493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73F18F6-195B-462E-B790-24C6E26F9CE1}" type="datetimeFigureOut">
              <a:rPr lang="en-US" smtClean="0"/>
              <a:t>9/10/2019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96312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5290747" y="15087600"/>
            <a:ext cx="15782515" cy="12464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9/10/2019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678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3F18F6-195B-462E-B790-24C6E26F9CE1}" type="datetimeFigureOut">
              <a:rPr lang="en-US" smtClean="0"/>
              <a:t>9/10/2019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77082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18F6-195B-462E-B790-24C6E26F9CE1}" type="datetimeFigureOut">
              <a:rPr lang="en-US" smtClean="0"/>
              <a:t>9/10/2019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13199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9" name="Date Placeholder 8"/>
          <p:cNvSpPr>
            <a:spLocks noGrp="1"/>
          </p:cNvSpPr>
          <p:nvPr>
            <p:ph type="dt" sz="half" idx="10"/>
          </p:nvPr>
        </p:nvSpPr>
        <p:spPr/>
        <p:txBody>
          <a:bodyPr/>
          <a:lstStyle/>
          <a:p>
            <a:fld id="{273F18F6-195B-462E-B790-24C6E26F9CE1}" type="datetimeFigureOut">
              <a:rPr lang="en-US" smtClean="0"/>
              <a:t>9/10/2019</a:t>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6426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73F18F6-195B-462E-B790-24C6E26F9CE1}" type="datetimeFigureOut">
              <a:rPr lang="en-US" smtClean="0"/>
              <a:t>9/10/2019</a:t>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85190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extLst>
              <a:ext uri="{BEBA8EAE-BF5A-486C-A8C5-ECC9F3942E4B}">
                <a14:imgProps xmlns:a14="http://schemas.microsoft.com/office/drawing/2010/main">
                  <a14:imgLayer r:embed="rId14">
                    <a14:imgEffect>
                      <a14:brightnessContrast contrast="-30000"/>
                    </a14:imgEffect>
                  </a14:imgLayer>
                </a14:imgProps>
              </a:ext>
            </a:extLst>
          </a:blip>
          <a:srcRect/>
          <a:stretch>
            <a:fillRect l="-12000" r="-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273F18F6-195B-462E-B790-24C6E26F9CE1}" type="datetimeFigureOut">
              <a:rPr lang="en-US" smtClean="0"/>
              <a:t>9/10/2019</a:t>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AB377190-71E4-46FB-AFA6-2A3A83FDB2AE}" type="slidenum">
              <a:rPr lang="en-US" smtClean="0"/>
              <a:t>‹#›</a:t>
            </a:fld>
            <a:endParaRPr lang="en-US"/>
          </a:p>
        </p:txBody>
      </p:sp>
    </p:spTree>
    <p:extLst>
      <p:ext uri="{BB962C8B-B14F-4D97-AF65-F5344CB8AC3E}">
        <p14:creationId xmlns:p14="http://schemas.microsoft.com/office/powerpoint/2010/main" val="41917239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2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780" y="27596497"/>
            <a:ext cx="4903763" cy="1682974"/>
          </a:xfrm>
          <a:prstGeom prst="rect">
            <a:avLst/>
          </a:prstGeom>
          <a:solidFill>
            <a:schemeClr val="tx1">
              <a:alpha val="70000"/>
            </a:schemeClr>
          </a:solidFill>
          <a:ln>
            <a:solidFill>
              <a:schemeClr val="bg1"/>
            </a:solidFill>
          </a:ln>
        </p:spPr>
      </p:pic>
      <p:pic>
        <p:nvPicPr>
          <p:cNvPr id="8" name="Picture 7"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7845" y="468188"/>
            <a:ext cx="2129787" cy="2079078"/>
          </a:xfrm>
          <a:prstGeom prst="rect">
            <a:avLst/>
          </a:prstGeom>
        </p:spPr>
      </p:pic>
      <p:sp>
        <p:nvSpPr>
          <p:cNvPr id="29" name="TextBox 28">
            <a:extLst>
              <a:ext uri="{FF2B5EF4-FFF2-40B4-BE49-F238E27FC236}">
                <a16:creationId xmlns:a16="http://schemas.microsoft.com/office/drawing/2014/main" id="{1940000C-8F8E-46C3-B1E3-382C8FAFC52E}"/>
              </a:ext>
            </a:extLst>
          </p:cNvPr>
          <p:cNvSpPr txBox="1"/>
          <p:nvPr/>
        </p:nvSpPr>
        <p:spPr>
          <a:xfrm>
            <a:off x="8340848" y="84117"/>
            <a:ext cx="27182351" cy="3785652"/>
          </a:xfrm>
          <a:prstGeom prst="rect">
            <a:avLst/>
          </a:prstGeom>
          <a:noFill/>
          <a:ln>
            <a:solidFill>
              <a:schemeClr val="bg1"/>
            </a:solidFill>
          </a:ln>
        </p:spPr>
        <p:txBody>
          <a:bodyPr wrap="square" rtlCol="0">
            <a:spAutoFit/>
          </a:bodyPr>
          <a:lstStyle/>
          <a:p>
            <a:pPr algn="ctr"/>
            <a:r>
              <a:rPr lang="en-US" sz="12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2000" b="1" dirty="0" smtClean="0">
                <a:ln>
                  <a:solidFill>
                    <a:schemeClr val="bg1"/>
                  </a:solidFill>
                </a:ln>
                <a:latin typeface="Arial" panose="020B0604020202020204" pitchFamily="34" charset="0"/>
                <a:cs typeface="Arial" panose="020B0604020202020204" pitchFamily="34" charset="0"/>
              </a:rPr>
              <a:t>A Data Management Story</a:t>
            </a:r>
            <a:endParaRPr lang="en-US" sz="12000" b="1" dirty="0">
              <a:ln>
                <a:solidFill>
                  <a:schemeClr val="bg1"/>
                </a:solidFill>
              </a:ln>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0000C-8F8E-46C3-B1E3-382C8FAFC52E}"/>
              </a:ext>
            </a:extLst>
          </p:cNvPr>
          <p:cNvSpPr txBox="1"/>
          <p:nvPr/>
        </p:nvSpPr>
        <p:spPr>
          <a:xfrm>
            <a:off x="8340849" y="5172814"/>
            <a:ext cx="27146499" cy="8402300"/>
          </a:xfrm>
          <a:prstGeom prst="rect">
            <a:avLst/>
          </a:prstGeom>
          <a:solidFill>
            <a:schemeClr val="tx1">
              <a:alpha val="50000"/>
            </a:schemeClr>
          </a:solidFill>
          <a:ln>
            <a:solidFill>
              <a:schemeClr val="bg1"/>
            </a:solidFill>
          </a:ln>
        </p:spPr>
        <p:txBody>
          <a:bodyPr wrap="square" rtlCol="0">
            <a:spAutoFit/>
          </a:bodyPr>
          <a:lstStyle/>
          <a:p>
            <a:pPr algn="ctr"/>
            <a:r>
              <a:rPr lang="en-US" sz="8800" b="1" dirty="0" smtClean="0">
                <a:solidFill>
                  <a:schemeClr val="bg1"/>
                </a:solidFill>
                <a:latin typeface="Arial" panose="020B0604020202020204" pitchFamily="34" charset="0"/>
                <a:cs typeface="Arial" panose="020B0604020202020204" pitchFamily="34" charset="0"/>
              </a:rPr>
              <a:t>Managing and analyzing large biological datasets requires a great deal of design and planning prior to data collection.  Overall these efforts improve data accuracy and accelerate learning through improved workflow from data collection through analyses.</a:t>
            </a:r>
            <a:endParaRPr lang="en-US" sz="8800"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8388" y="1"/>
            <a:ext cx="8093669" cy="329183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500" b="1" dirty="0" smtClean="0">
                <a:latin typeface="Arial" panose="020B0604020202020204" pitchFamily="34" charset="0"/>
                <a:cs typeface="Arial" panose="020B0604020202020204" pitchFamily="34" charset="0"/>
              </a:rPr>
              <a:t>PROJECT OVERVIEW:</a:t>
            </a:r>
            <a:endParaRPr lang="en-US" sz="35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 </a:t>
            </a:r>
            <a:r>
              <a:rPr lang="en-US" sz="3500" dirty="0">
                <a:latin typeface="Arial" panose="020B0604020202020204" pitchFamily="34" charset="0"/>
                <a:cs typeface="Arial" panose="020B0604020202020204" pitchFamily="34" charset="0"/>
              </a:rPr>
              <a:t>Lone Cabbage Reef (LCR) restoration project is a large restoration effort in the eastern Gulf of </a:t>
            </a:r>
            <a:r>
              <a:rPr lang="en-US" sz="3500" dirty="0" smtClean="0">
                <a:latin typeface="Arial" panose="020B0604020202020204" pitchFamily="34" charset="0"/>
                <a:cs typeface="Arial" panose="020B0604020202020204" pitchFamily="34" charset="0"/>
              </a:rPr>
              <a:t>Mexico, off Cedar Key, Florida, </a:t>
            </a:r>
            <a:r>
              <a:rPr lang="en-US" sz="3500" dirty="0">
                <a:latin typeface="Arial" panose="020B0604020202020204" pitchFamily="34" charset="0"/>
                <a:cs typeface="Arial" panose="020B0604020202020204" pitchFamily="34" charset="0"/>
              </a:rPr>
              <a:t>funded by NFWF-GEBF.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 </a:t>
            </a:r>
            <a:r>
              <a:rPr lang="en-US" sz="3500" dirty="0">
                <a:latin typeface="Arial" panose="020B0604020202020204" pitchFamily="34" charset="0"/>
                <a:cs typeface="Arial" panose="020B0604020202020204" pitchFamily="34" charset="0"/>
              </a:rPr>
              <a:t>project’s primary goal is to restore historic oyster reefs to promote resilience to sea level rise and fluctuations in river discharge.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This </a:t>
            </a:r>
            <a:r>
              <a:rPr lang="en-US" sz="3500" dirty="0">
                <a:latin typeface="Arial" panose="020B0604020202020204" pitchFamily="34" charset="0"/>
                <a:cs typeface="Arial" panose="020B0604020202020204" pitchFamily="34" charset="0"/>
              </a:rPr>
              <a:t>project generates data from multiple sources including continuous autonomous water quality data from sensors and observations of oyster populations from field biologists.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These </a:t>
            </a:r>
            <a:r>
              <a:rPr lang="en-US" sz="3500" dirty="0">
                <a:latin typeface="Arial" panose="020B0604020202020204" pitchFamily="34" charset="0"/>
                <a:cs typeface="Arial" panose="020B0604020202020204" pitchFamily="34" charset="0"/>
              </a:rPr>
              <a:t>data are generated at different time frequencies with sensor data obtained at hourly time intervals from multiple spatial locations and biological data collected at discrete time intervals from multiple spatial locations.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3500" b="1" dirty="0">
              <a:latin typeface="Arial" panose="020B0604020202020204" pitchFamily="34" charset="0"/>
              <a:cs typeface="Arial" panose="020B0604020202020204" pitchFamily="34" charset="0"/>
            </a:endParaRPr>
          </a:p>
          <a:p>
            <a:endParaRPr lang="en-US" sz="3500" b="1"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INTRODUCTION:</a:t>
            </a:r>
            <a:endParaRPr lang="en-US" sz="3500" b="1" dirty="0">
              <a:latin typeface="Arial" panose="020B0604020202020204" pitchFamily="34" charset="0"/>
              <a:cs typeface="Arial" panose="020B0604020202020204" pitchFamily="34" charset="0"/>
            </a:endParaRPr>
          </a:p>
          <a:p>
            <a:r>
              <a:rPr lang="en-US" sz="3500" dirty="0">
                <a:latin typeface="Arial" panose="020B0604020202020204" pitchFamily="34" charset="0"/>
                <a:cs typeface="Arial" panose="020B0604020202020204" pitchFamily="34" charset="0"/>
              </a:rPr>
              <a:t>“Living data” are defined as data which are continuously </a:t>
            </a:r>
            <a:r>
              <a:rPr lang="en-US" sz="3500" dirty="0" smtClean="0">
                <a:latin typeface="Arial" panose="020B0604020202020204" pitchFamily="34" charset="0"/>
                <a:cs typeface="Arial" panose="020B0604020202020204" pitchFamily="34" charset="0"/>
              </a:rPr>
              <a:t>collected and added to existing collected data. Living </a:t>
            </a:r>
            <a:r>
              <a:rPr lang="en-US" sz="3500" dirty="0">
                <a:latin typeface="Arial" panose="020B0604020202020204" pitchFamily="34" charset="0"/>
                <a:cs typeface="Arial" panose="020B0604020202020204" pitchFamily="34" charset="0"/>
              </a:rPr>
              <a:t>data are challenging with from a data  management perspective because the data (by design) continuously change as new data are collected. </a:t>
            </a:r>
            <a:endParaRPr lang="en-US" sz="3500" dirty="0" smtClean="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OBJECTIVES:</a:t>
            </a:r>
            <a:endParaRPr lang="en-US" sz="35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3500" dirty="0">
                <a:latin typeface="Arial" panose="020B0604020202020204" pitchFamily="34" charset="0"/>
                <a:cs typeface="Arial" panose="020B0604020202020204" pitchFamily="34" charset="0"/>
              </a:rPr>
              <a:t>Develop and implement a data management workflow, which starts at the data collection point and ends at the visualization/ interpretation of collected data from different data streams. </a:t>
            </a:r>
            <a:endParaRPr lang="en-US" sz="3500" dirty="0" smtClean="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3500" dirty="0">
                <a:latin typeface="Arial" panose="020B0604020202020204" pitchFamily="34" charset="0"/>
                <a:cs typeface="Arial" panose="020B0604020202020204" pitchFamily="34" charset="0"/>
              </a:rPr>
              <a:t>I will document how these data are recorded, data quality assurance/quality control procedures, data checking (anomalous values), data visualization, and data releases for analyses using multiple software tools. </a:t>
            </a:r>
            <a:endParaRPr lang="en-US" sz="35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endParaRPr lang="en-US" sz="3500" dirty="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WORKFLOW IMPLEMENTATION:</a:t>
            </a:r>
            <a:endParaRPr lang="en-US" sz="3500" b="1" dirty="0">
              <a:latin typeface="Arial" panose="020B0604020202020204" pitchFamily="34" charset="0"/>
              <a:cs typeface="Arial" panose="020B0604020202020204" pitchFamily="34" charset="0"/>
            </a:endParaRPr>
          </a:p>
          <a:p>
            <a:r>
              <a:rPr lang="en-US" sz="3500" dirty="0">
                <a:latin typeface="Arial" panose="020B0604020202020204" pitchFamily="34" charset="0"/>
                <a:cs typeface="Arial" panose="020B0604020202020204" pitchFamily="34" charset="0"/>
              </a:rPr>
              <a:t>Creating and automating a data workflow for living data is an emerging skill for natural resource professionals. More than ever, data management is recognized as a core skill for biologists and ecologists (Hampton et al. 2017</a:t>
            </a:r>
            <a:r>
              <a:rPr lang="en-US" sz="3500" dirty="0" smtClean="0">
                <a:latin typeface="Arial" panose="020B0604020202020204" pitchFamily="34" charset="0"/>
                <a:cs typeface="Arial" panose="020B0604020202020204" pitchFamily="34" charset="0"/>
              </a:rPr>
              <a:t>).</a:t>
            </a:r>
          </a:p>
          <a:p>
            <a:r>
              <a:rPr lang="en-US" sz="3500" dirty="0" smtClean="0">
                <a:latin typeface="Arial" panose="020B0604020202020204" pitchFamily="34" charset="0"/>
                <a:cs typeface="Arial" panose="020B0604020202020204" pitchFamily="34" charset="0"/>
              </a:rPr>
              <a:t> </a:t>
            </a:r>
            <a:endParaRPr lang="en-US" sz="3500" dirty="0">
              <a:latin typeface="Arial" panose="020B0604020202020204" pitchFamily="34" charset="0"/>
              <a:cs typeface="Arial" panose="020B0604020202020204" pitchFamily="34" charset="0"/>
            </a:endParaRPr>
          </a:p>
        </p:txBody>
      </p:sp>
      <p:sp>
        <p:nvSpPr>
          <p:cNvPr id="5" name="TextBox 4"/>
          <p:cNvSpPr txBox="1"/>
          <p:nvPr/>
        </p:nvSpPr>
        <p:spPr>
          <a:xfrm>
            <a:off x="35764057" y="0"/>
            <a:ext cx="8183494"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latin typeface="Arial" panose="020B0604020202020204" pitchFamily="34" charset="0"/>
                <a:cs typeface="Arial" panose="020B0604020202020204" pitchFamily="34" charset="0"/>
              </a:rPr>
              <a:t>DATA COLLECTION: </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One goal of a data management plan is to minimize errors in data collected. Often, the first step in the data collection process is transcribing an observation in the field to paper or electronic data sheets for analyses back in the lab. This simple effort of recording the data in the field is the first opportunity to introduce errors in the data collection process. In the LCR project we try to reduce these errors by pre-defining abbreviations for site, gear, and other information before going in the field.  We also pre-populate datasheets </a:t>
            </a:r>
            <a:r>
              <a:rPr lang="en-US" sz="2800" dirty="0" smtClean="0">
                <a:latin typeface="Arial" panose="020B0604020202020204" pitchFamily="34" charset="0"/>
                <a:cs typeface="Arial" panose="020B0604020202020204" pitchFamily="34" charset="0"/>
              </a:rPr>
              <a:t>whenever </a:t>
            </a:r>
            <a:r>
              <a:rPr lang="en-US" sz="2800" dirty="0">
                <a:latin typeface="Arial" panose="020B0604020202020204" pitchFamily="34" charset="0"/>
                <a:cs typeface="Arial" panose="020B0604020202020204" pitchFamily="34" charset="0"/>
              </a:rPr>
              <a:t>possible</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Figure1- </a:t>
            </a:r>
            <a:r>
              <a:rPr lang="en-US" sz="2800" dirty="0">
                <a:latin typeface="Arial" panose="020B0604020202020204" pitchFamily="34" charset="0"/>
                <a:cs typeface="Arial" panose="020B0604020202020204" pitchFamily="34" charset="0"/>
              </a:rPr>
              <a:t>USGS Data Management </a:t>
            </a:r>
            <a:r>
              <a:rPr lang="en-US" sz="2800" dirty="0" smtClean="0">
                <a:latin typeface="Arial" panose="020B0604020202020204" pitchFamily="34" charset="0"/>
                <a:cs typeface="Arial" panose="020B0604020202020204" pitchFamily="34" charset="0"/>
              </a:rPr>
              <a:t>Guidelines</a:t>
            </a:r>
            <a:endParaRPr lang="en-US" sz="2800"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QA/QC </a:t>
            </a:r>
            <a:r>
              <a:rPr lang="en-US" sz="2800" b="1" dirty="0" smtClean="0">
                <a:latin typeface="Arial" panose="020B0604020202020204" pitchFamily="34" charset="0"/>
                <a:cs typeface="Arial" panose="020B0604020202020204" pitchFamily="34" charset="0"/>
              </a:rPr>
              <a:t>DURING DATA ENTRY:</a:t>
            </a:r>
            <a:endParaRPr lang="en-US" sz="2800" b="1"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Paper data sheets to electronic records</a:t>
            </a:r>
          </a:p>
          <a:p>
            <a:r>
              <a:rPr lang="en-US" sz="2800" dirty="0">
                <a:latin typeface="Arial" panose="020B0604020202020204" pitchFamily="34" charset="0"/>
                <a:cs typeface="Arial" panose="020B0604020202020204" pitchFamily="34" charset="0"/>
              </a:rPr>
              <a:t>The process of transferring data from paper datasheets to electronic form is a common source of potential errors. </a:t>
            </a:r>
            <a:r>
              <a:rPr lang="en-US" sz="2800" dirty="0" smtClean="0">
                <a:latin typeface="Arial" panose="020B0604020202020204" pitchFamily="34" charset="0"/>
                <a:cs typeface="Arial" panose="020B0604020202020204" pitchFamily="34" charset="0"/>
              </a:rPr>
              <a:t>Double data entry and added QA/QC procedures help ensure data integrity.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Transfer electronic records from sensor to database</a:t>
            </a:r>
          </a:p>
          <a:p>
            <a:r>
              <a:rPr lang="en-US" sz="2800" dirty="0">
                <a:latin typeface="Arial" panose="020B0604020202020204" pitchFamily="34" charset="0"/>
                <a:cs typeface="Arial" panose="020B0604020202020204" pitchFamily="34" charset="0"/>
              </a:rPr>
              <a:t>When individually collected sensor data files are transported back to the lab these files must be checked for errors and the data amended to an existing database to provide a continuous record of the water quality observations of interest.  In our project this is done by: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1. </a:t>
            </a:r>
            <a:r>
              <a:rPr lang="en-US" sz="2800" dirty="0">
                <a:latin typeface="Arial" panose="020B0604020202020204" pitchFamily="34" charset="0"/>
                <a:cs typeface="Arial" panose="020B0604020202020204" pitchFamily="34" charset="0"/>
              </a:rPr>
              <a:t>Automated data import using custom Python code for initial QA/QC and storing in </a:t>
            </a:r>
            <a:r>
              <a:rPr lang="en-US" sz="2800" dirty="0" err="1">
                <a:latin typeface="Arial" panose="020B0604020202020204" pitchFamily="34" charset="0"/>
                <a:cs typeface="Arial" panose="020B0604020202020204" pitchFamily="34" charset="0"/>
              </a:rPr>
              <a:t>mySQL</a:t>
            </a:r>
            <a:r>
              <a:rPr lang="en-US" sz="2800" dirty="0">
                <a:latin typeface="Arial" panose="020B0604020202020204" pitchFamily="34" charset="0"/>
                <a:cs typeface="Arial" panose="020B0604020202020204" pitchFamily="34" charset="0"/>
              </a:rPr>
              <a:t> database for storage.</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2. </a:t>
            </a:r>
            <a:r>
              <a:rPr lang="en-US" sz="2800" dirty="0">
                <a:latin typeface="Arial" panose="020B0604020202020204" pitchFamily="34" charset="0"/>
                <a:cs typeface="Arial" panose="020B0604020202020204" pitchFamily="34" charset="0"/>
              </a:rPr>
              <a:t>Create a series of checks to ensure data </a:t>
            </a:r>
            <a:r>
              <a:rPr lang="en-US" sz="2800" dirty="0" smtClean="0">
                <a:latin typeface="Arial" panose="020B0604020202020204" pitchFamily="34" charset="0"/>
                <a:cs typeface="Arial" panose="020B0604020202020204" pitchFamily="34" charset="0"/>
              </a:rPr>
              <a:t>integrity, using data analysis software (</a:t>
            </a:r>
            <a:r>
              <a:rPr lang="en-US" sz="2800" dirty="0" err="1" smtClean="0">
                <a:latin typeface="Arial" panose="020B0604020202020204" pitchFamily="34" charset="0"/>
                <a:cs typeface="Arial" panose="020B0604020202020204" pitchFamily="34" charset="0"/>
              </a:rPr>
              <a:t>i.e</a:t>
            </a:r>
            <a:r>
              <a:rPr lang="en-US" sz="2800" dirty="0" smtClean="0">
                <a:latin typeface="Arial" panose="020B0604020202020204" pitchFamily="34" charset="0"/>
                <a:cs typeface="Arial" panose="020B0604020202020204" pitchFamily="34" charset="0"/>
              </a:rPr>
              <a:t> R, python). </a:t>
            </a:r>
            <a:endParaRPr lang="en-US" sz="2800"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3</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Create visualizations </a:t>
            </a:r>
            <a:r>
              <a:rPr lang="en-US" sz="2800" dirty="0">
                <a:latin typeface="Arial" panose="020B0604020202020204" pitchFamily="34" charset="0"/>
                <a:cs typeface="Arial" panose="020B0604020202020204" pitchFamily="34" charset="0"/>
              </a:rPr>
              <a:t>and summary tables, , using data analysis software (</a:t>
            </a:r>
            <a:r>
              <a:rPr lang="en-US" sz="2800" dirty="0" err="1">
                <a:latin typeface="Arial" panose="020B0604020202020204" pitchFamily="34" charset="0"/>
                <a:cs typeface="Arial" panose="020B0604020202020204" pitchFamily="34" charset="0"/>
              </a:rPr>
              <a:t>i.e</a:t>
            </a:r>
            <a:r>
              <a:rPr lang="en-US" sz="2800" dirty="0">
                <a:latin typeface="Arial" panose="020B0604020202020204" pitchFamily="34" charset="0"/>
                <a:cs typeface="Arial" panose="020B0604020202020204" pitchFamily="34" charset="0"/>
              </a:rPr>
              <a:t> R</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Figure 2- Shiny App for continuous and discrete water quality monitoring data. </a:t>
            </a:r>
          </a:p>
          <a:p>
            <a:endParaRPr lang="en-US" sz="2800" dirty="0" smtClean="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VERSION CONTROL:</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Version control is “a tool for managing changes to a set of files</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Using version control reduces the likelihood of overwriting data or code and makes </a:t>
            </a:r>
            <a:r>
              <a:rPr lang="en-US" sz="2800" dirty="0" smtClean="0">
                <a:latin typeface="Arial" panose="020B0604020202020204" pitchFamily="34" charset="0"/>
                <a:cs typeface="Arial" panose="020B0604020202020204" pitchFamily="34" charset="0"/>
              </a:rPr>
              <a:t>sharing data changes easier </a:t>
            </a:r>
            <a:r>
              <a:rPr lang="en-US" sz="2800" dirty="0">
                <a:latin typeface="Arial" panose="020B0604020202020204" pitchFamily="34" charset="0"/>
                <a:cs typeface="Arial" panose="020B0604020202020204" pitchFamily="34" charset="0"/>
              </a:rPr>
              <a:t>across team </a:t>
            </a:r>
            <a:r>
              <a:rPr lang="en-US" sz="2800" dirty="0" smtClean="0">
                <a:latin typeface="Arial" panose="020B0604020202020204" pitchFamily="34" charset="0"/>
                <a:cs typeface="Arial" panose="020B0604020202020204" pitchFamily="34" charset="0"/>
              </a:rPr>
              <a:t>members</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(i. e GitHub). </a:t>
            </a:r>
          </a:p>
          <a:p>
            <a:endParaRPr lang="en-US" sz="2800" dirty="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DECISION MAKING:</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This </a:t>
            </a:r>
            <a:r>
              <a:rPr lang="en-US" sz="2800" dirty="0" smtClean="0">
                <a:latin typeface="Arial" panose="020B0604020202020204" pitchFamily="34" charset="0"/>
                <a:cs typeface="Arial" panose="020B0604020202020204" pitchFamily="34" charset="0"/>
              </a:rPr>
              <a:t>workflow </a:t>
            </a:r>
            <a:r>
              <a:rPr lang="en-US" sz="2800" dirty="0">
                <a:latin typeface="Arial" panose="020B0604020202020204" pitchFamily="34" charset="0"/>
                <a:cs typeface="Arial" panose="020B0604020202020204" pitchFamily="34" charset="0"/>
              </a:rPr>
              <a:t>will be useful </a:t>
            </a:r>
            <a:r>
              <a:rPr lang="en-US" sz="2800" dirty="0" smtClean="0">
                <a:latin typeface="Arial" panose="020B0604020202020204" pitchFamily="34" charset="0"/>
                <a:cs typeface="Arial" panose="020B0604020202020204" pitchFamily="34" charset="0"/>
              </a:rPr>
              <a:t>for decision making efficiency for </a:t>
            </a:r>
            <a:r>
              <a:rPr lang="en-US" sz="2800" dirty="0">
                <a:latin typeface="Arial" panose="020B0604020202020204" pitchFamily="34" charset="0"/>
                <a:cs typeface="Arial" panose="020B0604020202020204" pitchFamily="34" charset="0"/>
              </a:rPr>
              <a:t>the LCR </a:t>
            </a:r>
            <a:r>
              <a:rPr lang="en-US" sz="2800" dirty="0" smtClean="0">
                <a:latin typeface="Arial" panose="020B0604020202020204" pitchFamily="34" charset="0"/>
                <a:cs typeface="Arial" panose="020B0604020202020204" pitchFamily="34" charset="0"/>
              </a:rPr>
              <a:t>project by </a:t>
            </a:r>
            <a:r>
              <a:rPr lang="en-US" sz="2800" dirty="0">
                <a:latin typeface="Arial" panose="020B0604020202020204" pitchFamily="34" charset="0"/>
                <a:cs typeface="Arial" panose="020B0604020202020204" pitchFamily="34" charset="0"/>
              </a:rPr>
              <a:t>continuously processing and analyzing </a:t>
            </a:r>
            <a:r>
              <a:rPr lang="en-US" sz="2800" dirty="0" smtClean="0">
                <a:latin typeface="Arial" panose="020B0604020202020204" pitchFamily="34" charset="0"/>
                <a:cs typeface="Arial" panose="020B0604020202020204" pitchFamily="34" charset="0"/>
              </a:rPr>
              <a:t>data in real time.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157" y="27349795"/>
            <a:ext cx="3687957" cy="4794345"/>
          </a:xfrm>
          <a:prstGeom prst="rect">
            <a:avLst/>
          </a:prstGeom>
        </p:spPr>
      </p:pic>
      <p:pic>
        <p:nvPicPr>
          <p:cNvPr id="1026"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0754" y="468188"/>
            <a:ext cx="1769598" cy="24603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83866" y="30449517"/>
            <a:ext cx="4950677" cy="141347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3924" t="12205" r="4161" b="8410"/>
          <a:stretch/>
        </p:blipFill>
        <p:spPr>
          <a:xfrm>
            <a:off x="35866899" y="5606010"/>
            <a:ext cx="7596298" cy="2109764"/>
          </a:xfrm>
          <a:prstGeom prst="rect">
            <a:avLst/>
          </a:prstGeom>
        </p:spPr>
      </p:pic>
      <p:sp>
        <p:nvSpPr>
          <p:cNvPr id="13" name="TextBox 12">
            <a:extLst>
              <a:ext uri="{FF2B5EF4-FFF2-40B4-BE49-F238E27FC236}">
                <a16:creationId xmlns:a16="http://schemas.microsoft.com/office/drawing/2014/main" id="{1940000C-8F8E-46C3-B1E3-382C8FAFC52E}"/>
              </a:ext>
            </a:extLst>
          </p:cNvPr>
          <p:cNvSpPr txBox="1"/>
          <p:nvPr/>
        </p:nvSpPr>
        <p:spPr>
          <a:xfrm>
            <a:off x="8340848" y="4056947"/>
            <a:ext cx="27146500" cy="1015663"/>
          </a:xfrm>
          <a:prstGeom prst="rect">
            <a:avLst/>
          </a:prstGeom>
          <a:noFill/>
          <a:ln>
            <a:solidFill>
              <a:schemeClr val="bg1"/>
            </a:solidFill>
          </a:ln>
        </p:spPr>
        <p:txBody>
          <a:bodyPr wrap="square" rtlCol="0">
            <a:spAutoFit/>
          </a:bodyPr>
          <a:lstStyle/>
          <a:p>
            <a:pPr algn="ctr"/>
            <a:r>
              <a:rPr lang="en-US" sz="6000" b="1" dirty="0">
                <a:ln>
                  <a:solidFill>
                    <a:schemeClr val="bg1"/>
                  </a:solidFill>
                </a:ln>
                <a:latin typeface="Arial" panose="020B0604020202020204" pitchFamily="34" charset="0"/>
                <a:cs typeface="Arial" panose="020B0604020202020204" pitchFamily="34" charset="0"/>
              </a:rPr>
              <a:t>Authors: Melissa Moreno, Joe </a:t>
            </a:r>
            <a:r>
              <a:rPr lang="en-US" sz="6000" b="1" dirty="0" smtClean="0">
                <a:ln>
                  <a:solidFill>
                    <a:schemeClr val="bg1"/>
                  </a:solidFill>
                </a:ln>
                <a:latin typeface="Arial" panose="020B0604020202020204" pitchFamily="34" charset="0"/>
                <a:cs typeface="Arial" panose="020B0604020202020204" pitchFamily="34" charset="0"/>
              </a:rPr>
              <a:t>Aufmuth, Dr</a:t>
            </a:r>
            <a:r>
              <a:rPr lang="en-US" sz="6000" b="1" dirty="0">
                <a:ln>
                  <a:solidFill>
                    <a:schemeClr val="bg1"/>
                  </a:solidFill>
                </a:ln>
                <a:latin typeface="Arial" panose="020B0604020202020204" pitchFamily="34" charset="0"/>
                <a:cs typeface="Arial" panose="020B0604020202020204" pitchFamily="34" charset="0"/>
              </a:rPr>
              <a:t>. Bill Pine</a:t>
            </a:r>
          </a:p>
        </p:txBody>
      </p:sp>
      <p:pic>
        <p:nvPicPr>
          <p:cNvPr id="4" name="Picture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554193" y="14208704"/>
            <a:ext cx="14093965" cy="122843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7708" y="14200246"/>
            <a:ext cx="7239924" cy="123554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361990" y="22799332"/>
            <a:ext cx="4846002" cy="36271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p:cNvPicPr>
            <a:picLocks noChangeAspect="1"/>
          </p:cNvPicPr>
          <p:nvPr/>
        </p:nvPicPr>
        <p:blipFill rotWithShape="1">
          <a:blip r:embed="rId11" cstate="hqprint">
            <a:extLst>
              <a:ext uri="{28A0092B-C50C-407E-A947-70E740481C1C}">
                <a14:useLocalDpi xmlns:a14="http://schemas.microsoft.com/office/drawing/2010/main" val="0"/>
              </a:ext>
            </a:extLst>
          </a:blip>
          <a:srcRect l="6481" t="10694" r="25926" b="4029"/>
          <a:stretch/>
        </p:blipFill>
        <p:spPr>
          <a:xfrm>
            <a:off x="8340848" y="14200246"/>
            <a:ext cx="4919365" cy="81644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2" descr="Image result for uF arcs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30565" y="28698454"/>
            <a:ext cx="3530948" cy="239116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40000C-8F8E-46C3-B1E3-382C8FAFC52E}"/>
              </a:ext>
            </a:extLst>
          </p:cNvPr>
          <p:cNvSpPr txBox="1"/>
          <p:nvPr/>
        </p:nvSpPr>
        <p:spPr>
          <a:xfrm>
            <a:off x="23399948" y="27349795"/>
            <a:ext cx="11773620" cy="4832092"/>
          </a:xfrm>
          <a:prstGeom prst="rect">
            <a:avLst/>
          </a:prstGeom>
          <a:solidFill>
            <a:schemeClr val="tx1">
              <a:alpha val="50000"/>
            </a:schemeClr>
          </a:solidFill>
          <a:ln>
            <a:solidFill>
              <a:schemeClr val="bg1"/>
            </a:solidFill>
          </a:ln>
        </p:spPr>
        <p:txBody>
          <a:bodyPr wrap="square" rtlCol="0">
            <a:spAutoFit/>
          </a:bodyPr>
          <a:lstStyle/>
          <a:p>
            <a:r>
              <a:rPr lang="en-US" sz="2800" b="1" dirty="0" smtClean="0">
                <a:solidFill>
                  <a:schemeClr val="bg1"/>
                </a:solidFill>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Dan Maxwell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Associate University </a:t>
            </a:r>
            <a:r>
              <a:rPr lang="en-US" sz="2800" dirty="0" smtClean="0">
                <a:solidFill>
                  <a:schemeClr val="bg1"/>
                </a:solidFill>
                <a:latin typeface="Arial" panose="020B0604020202020204" pitchFamily="34" charset="0"/>
                <a:cs typeface="Arial" panose="020B0604020202020204" pitchFamily="34" charset="0"/>
              </a:rPr>
              <a:t>Librarian at the University of Florida</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Plato Smith </a:t>
            </a:r>
            <a:r>
              <a:rPr lang="en-US" sz="2800" dirty="0" smtClean="0">
                <a:solidFill>
                  <a:schemeClr val="bg1"/>
                </a:solidFill>
                <a:latin typeface="Arial" panose="020B0604020202020204" pitchFamily="34" charset="0"/>
                <a:cs typeface="Arial" panose="020B0604020202020204" pitchFamily="34" charset="0"/>
              </a:rPr>
              <a:t>- Data </a:t>
            </a:r>
            <a:r>
              <a:rPr lang="en-US" sz="2800" dirty="0">
                <a:solidFill>
                  <a:schemeClr val="bg1"/>
                </a:solidFill>
                <a:latin typeface="Arial" panose="020B0604020202020204" pitchFamily="34" charset="0"/>
                <a:cs typeface="Arial" panose="020B0604020202020204" pitchFamily="34" charset="0"/>
              </a:rPr>
              <a:t>Management Librarian at the University of Florida</a:t>
            </a:r>
            <a:endParaRPr lang="en-US" sz="28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Robert Phillips - Information </a:t>
            </a:r>
            <a:r>
              <a:rPr lang="en-US" sz="2800" dirty="0" smtClean="0">
                <a:solidFill>
                  <a:schemeClr val="bg1"/>
                </a:solidFill>
                <a:latin typeface="Arial" panose="020B0604020202020204" pitchFamily="34" charset="0"/>
                <a:cs typeface="Arial" panose="020B0604020202020204" pitchFamily="34" charset="0"/>
              </a:rPr>
              <a:t>Technologist, </a:t>
            </a:r>
            <a:r>
              <a:rPr lang="en-US" sz="2800" dirty="0">
                <a:solidFill>
                  <a:schemeClr val="bg1"/>
                </a:solidFill>
                <a:latin typeface="Arial" panose="020B0604020202020204" pitchFamily="34" charset="0"/>
                <a:cs typeface="Arial" panose="020B0604020202020204" pitchFamily="34" charset="0"/>
              </a:rPr>
              <a:t>George A </a:t>
            </a:r>
            <a:r>
              <a:rPr lang="en-US" sz="2800" dirty="0" err="1">
                <a:solidFill>
                  <a:schemeClr val="bg1"/>
                </a:solidFill>
                <a:latin typeface="Arial" panose="020B0604020202020204" pitchFamily="34" charset="0"/>
                <a:cs typeface="Arial" panose="020B0604020202020204" pitchFamily="34" charset="0"/>
              </a:rPr>
              <a:t>Smathers</a:t>
            </a:r>
            <a:r>
              <a:rPr lang="en-US" sz="2800" dirty="0">
                <a:solidFill>
                  <a:schemeClr val="bg1"/>
                </a:solidFill>
                <a:latin typeface="Arial" panose="020B0604020202020204" pitchFamily="34" charset="0"/>
                <a:cs typeface="Arial" panose="020B0604020202020204" pitchFamily="34" charset="0"/>
              </a:rPr>
              <a:t> </a:t>
            </a:r>
            <a:r>
              <a:rPr lang="en-US" sz="2800" dirty="0" smtClean="0">
                <a:solidFill>
                  <a:schemeClr val="bg1"/>
                </a:solidFill>
                <a:latin typeface="Arial" panose="020B0604020202020204" pitchFamily="34" charset="0"/>
                <a:cs typeface="Arial" panose="020B0604020202020204" pitchFamily="34" charset="0"/>
              </a:rPr>
              <a:t>Libraries at the University of Florida</a:t>
            </a:r>
            <a:endParaRPr lang="en-US" sz="28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Peter </a:t>
            </a:r>
            <a:r>
              <a:rPr lang="en-US" sz="2800" dirty="0">
                <a:solidFill>
                  <a:schemeClr val="bg1"/>
                </a:solidFill>
                <a:latin typeface="Arial" panose="020B0604020202020204" pitchFamily="34" charset="0"/>
                <a:cs typeface="Arial" panose="020B0604020202020204" pitchFamily="34" charset="0"/>
              </a:rPr>
              <a:t>Fredrick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Research </a:t>
            </a:r>
            <a:r>
              <a:rPr lang="en-US" sz="2800" dirty="0" smtClean="0">
                <a:solidFill>
                  <a:schemeClr val="bg1"/>
                </a:solidFill>
                <a:latin typeface="Arial" panose="020B0604020202020204" pitchFamily="34" charset="0"/>
                <a:cs typeface="Arial" panose="020B0604020202020204" pitchFamily="34" charset="0"/>
              </a:rPr>
              <a:t>Professor in the Department </a:t>
            </a:r>
            <a:r>
              <a:rPr lang="en-US" sz="2800" dirty="0">
                <a:solidFill>
                  <a:schemeClr val="bg1"/>
                </a:solidFill>
                <a:latin typeface="Arial" panose="020B0604020202020204" pitchFamily="34" charset="0"/>
                <a:cs typeface="Arial" panose="020B0604020202020204" pitchFamily="34" charset="0"/>
              </a:rPr>
              <a:t>of Wildlife Ecology and </a:t>
            </a:r>
            <a:r>
              <a:rPr lang="en-US" sz="2800" dirty="0" smtClean="0">
                <a:solidFill>
                  <a:schemeClr val="bg1"/>
                </a:solidFill>
                <a:latin typeface="Arial" panose="020B0604020202020204" pitchFamily="34" charset="0"/>
                <a:cs typeface="Arial" panose="020B0604020202020204" pitchFamily="34" charset="0"/>
              </a:rPr>
              <a:t>Conservation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Sarah </a:t>
            </a:r>
            <a:r>
              <a:rPr lang="en-US" sz="2800" dirty="0">
                <a:solidFill>
                  <a:schemeClr val="bg1"/>
                </a:solidFill>
                <a:latin typeface="Arial" panose="020B0604020202020204" pitchFamily="34" charset="0"/>
                <a:cs typeface="Arial" panose="020B0604020202020204" pitchFamily="34" charset="0"/>
              </a:rPr>
              <a:t>Meyer - Health Sciences Librarian at the University of </a:t>
            </a:r>
            <a:r>
              <a:rPr lang="en-US" sz="2800" dirty="0" smtClean="0">
                <a:solidFill>
                  <a:schemeClr val="bg1"/>
                </a:solidFill>
                <a:latin typeface="Arial" panose="020B0604020202020204" pitchFamily="34" charset="0"/>
                <a:cs typeface="Arial" panose="020B0604020202020204" pitchFamily="34" charset="0"/>
              </a:rPr>
              <a:t>Florida</a:t>
            </a:r>
          </a:p>
        </p:txBody>
      </p:sp>
      <p:pic>
        <p:nvPicPr>
          <p:cNvPr id="14" name="Picture 13"/>
          <p:cNvPicPr>
            <a:picLocks noChangeAspect="1"/>
          </p:cNvPicPr>
          <p:nvPr/>
        </p:nvPicPr>
        <p:blipFill>
          <a:blip r:embed="rId13"/>
          <a:stretch>
            <a:fillRect/>
          </a:stretch>
        </p:blipFill>
        <p:spPr>
          <a:xfrm>
            <a:off x="35842275" y="19684656"/>
            <a:ext cx="7944185" cy="6741795"/>
          </a:xfrm>
          <a:prstGeom prst="rect">
            <a:avLst/>
          </a:prstGeom>
        </p:spPr>
      </p:pic>
    </p:spTree>
    <p:extLst>
      <p:ext uri="{BB962C8B-B14F-4D97-AF65-F5344CB8AC3E}">
        <p14:creationId xmlns:p14="http://schemas.microsoft.com/office/powerpoint/2010/main" val="3330179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1564</TotalTime>
  <Words>767</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Gill Sans MT</vt:lpstr>
      <vt:lpstr>Wingdings</vt:lpstr>
      <vt:lpstr>Parcel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93</cp:revision>
  <cp:lastPrinted>2019-04-12T15:35:57Z</cp:lastPrinted>
  <dcterms:created xsi:type="dcterms:W3CDTF">2019-03-17T22:21:30Z</dcterms:created>
  <dcterms:modified xsi:type="dcterms:W3CDTF">2019-09-10T14:21:00Z</dcterms:modified>
</cp:coreProperties>
</file>